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commentAuthors" Target="commentAuthors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29T22:21:52.577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29T22:21:52.577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4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 /><Relationship Id="rId2" Type="http://schemas.openxmlformats.org/officeDocument/2006/relationships/image" Target="../media/image5.jfif" /><Relationship Id="rId1" Type="http://schemas.openxmlformats.org/officeDocument/2006/relationships/slideLayout" Target="../slideLayouts/slideLayout15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 /><Relationship Id="rId2" Type="http://schemas.openxmlformats.org/officeDocument/2006/relationships/image" Target="../media/image6.jfif" /><Relationship Id="rId1" Type="http://schemas.openxmlformats.org/officeDocument/2006/relationships/slideLayout" Target="../slideLayouts/slideLayout15.xml" /><Relationship Id="rId4" Type="http://schemas.openxmlformats.org/officeDocument/2006/relationships/comments" Target="../comments/commen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8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8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balance.com/general-obligation-vs-revenue-municipal-bonds-357926" TargetMode="External" /><Relationship Id="rId2" Type="http://schemas.openxmlformats.org/officeDocument/2006/relationships/hyperlink" Target="https://www.taxnotes.com/Tax-notes-federal/Tax-policy/Taxation-and-valuation/2019/08/12/29rhn" TargetMode="Externa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CC50D-18B7-4C6A-B6EB-ABFD81C6FB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1248105"/>
          </a:xfrm>
        </p:spPr>
        <p:txBody>
          <a:bodyPr>
            <a:normAutofit fontScale="90000"/>
          </a:bodyPr>
          <a:lstStyle/>
          <a:p>
            <a:r>
              <a:rPr lang="en-US" dirty="0"/>
              <a:t>2019 Tax Return Information For Mr. &amp; Mrs. Smith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9890F6-0858-438F-99EC-C3D4090824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669031"/>
            <a:ext cx="8689976" cy="1248106"/>
          </a:xfrm>
        </p:spPr>
        <p:txBody>
          <a:bodyPr/>
          <a:lstStyle/>
          <a:p>
            <a:r>
              <a:rPr lang="en-US" sz="4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1965219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0C55B2-4E45-4E10-BCCB-10411BD2F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784980"/>
          </a:xfrm>
        </p:spPr>
        <p:txBody>
          <a:bodyPr/>
          <a:lstStyle/>
          <a:p>
            <a:r>
              <a:rPr lang="en-US" dirty="0"/>
              <a:t>Investment opportunities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C1F42F0-A022-4D27-951A-4DE00905C47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3776" y="1967023"/>
            <a:ext cx="4987294" cy="3824177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44B9F3-014A-4E52-8646-488EAD336C7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72200" y="1967024"/>
            <a:ext cx="5105400" cy="393085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cap="none" dirty="0"/>
              <a:t>Historically, Stocks returns has always surpassed bonds historically.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cap="none" dirty="0"/>
              <a:t>Stock have registered an average of 10% returns compared to 5% return on stock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cap="none" dirty="0"/>
              <a:t>Bonds returns are less volatile and risky compared to stocks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cap="none" dirty="0"/>
              <a:t>Equally, municipal bonds are less risky and are important in the development of a municipality </a:t>
            </a:r>
          </a:p>
        </p:txBody>
      </p:sp>
    </p:spTree>
    <p:extLst>
      <p:ext uri="{BB962C8B-B14F-4D97-AF65-F5344CB8AC3E}">
        <p14:creationId xmlns:p14="http://schemas.microsoft.com/office/powerpoint/2010/main" val="2343229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B10D547-B8AD-4602-B466-FC61DB571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614" y="490538"/>
            <a:ext cx="10364452" cy="492442"/>
          </a:xfrm>
        </p:spPr>
        <p:txBody>
          <a:bodyPr>
            <a:normAutofit fontScale="90000"/>
          </a:bodyPr>
          <a:lstStyle/>
          <a:p>
            <a:r>
              <a:rPr lang="en-US"/>
              <a:t>Municipal Bonds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2528F00-A5AA-4971-8767-7EE896DCAA49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913774" y="1691640"/>
            <a:ext cx="5182226" cy="2635811"/>
          </a:xfrm>
        </p:spPr>
        <p:txBody>
          <a:bodyPr>
            <a:normAutofit fontScale="92500"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cap="none" dirty="0"/>
              <a:t>Backed by the municipal creditworthiness and its ability to levy and collect taxes.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cap="none" dirty="0"/>
              <a:t>They are not backed by any collateral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cap="none" dirty="0"/>
              <a:t>Amount of taxation may be limited or unlimited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cap="none" dirty="0"/>
              <a:t>If unlimited, a municipal may increase taxes levied to its resident to meet its bond obligations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C908FE-3076-472E-B854-ACEE4DD831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40830" y="1131569"/>
            <a:ext cx="4633149" cy="411482"/>
          </a:xfrm>
        </p:spPr>
        <p:txBody>
          <a:bodyPr/>
          <a:lstStyle/>
          <a:p>
            <a:r>
              <a:rPr lang="en-US" cap="none"/>
              <a:t>Revenue Municipal Bonds</a:t>
            </a:r>
            <a:endParaRPr lang="en-US" cap="none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80416A9-6993-4F2D-8B65-6BEBC938109D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6522283" y="1691640"/>
            <a:ext cx="4751696" cy="2635811"/>
          </a:xfrm>
        </p:spPr>
        <p:txBody>
          <a:bodyPr>
            <a:normAutofit fontScale="92500" lnSpcReduction="10000"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cap="none" dirty="0">
                <a:effectLst/>
              </a:rPr>
              <a:t>Repayment of the obligation is primarily guaranteed by the</a:t>
            </a:r>
            <a:r>
              <a:rPr lang="en-US" sz="2000" u="sng" cap="none" dirty="0">
                <a:effectLst/>
              </a:rPr>
              <a:t> </a:t>
            </a:r>
            <a:r>
              <a:rPr lang="en-US" sz="2000" cap="none" dirty="0">
                <a:effectLst/>
              </a:rPr>
              <a:t>operating revenues of an entity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cap="none" dirty="0">
                <a:effectLst/>
              </a:rPr>
              <a:t>The repayment is guaranteed only by revenues obtained by the projects that were subsidized using the bonds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cap="none" dirty="0">
                <a:effectLst/>
              </a:rPr>
              <a:t>Tax revenues are not used at all.</a:t>
            </a:r>
          </a:p>
          <a:p>
            <a:pPr algn="l"/>
            <a:endParaRPr lang="en-US" sz="2000" cap="none" dirty="0">
              <a:effectLst/>
            </a:endParaRP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8639D005-63E4-4E2A-B162-A7C4F01BEF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rot="10800000" flipV="1">
            <a:off x="913774" y="982980"/>
            <a:ext cx="5182226" cy="560070"/>
          </a:xfrm>
        </p:spPr>
        <p:txBody>
          <a:bodyPr/>
          <a:lstStyle/>
          <a:p>
            <a:r>
              <a:rPr lang="en-US" sz="2400" cap="none" dirty="0"/>
              <a:t>General Obligation Municipal Bonds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3370F72-0BA7-4073-89A3-27FB36A60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214" y="4327451"/>
            <a:ext cx="9867014" cy="229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701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B10D547-B8AD-4602-B466-FC61DB571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614" y="490538"/>
            <a:ext cx="10364452" cy="492442"/>
          </a:xfrm>
        </p:spPr>
        <p:txBody>
          <a:bodyPr>
            <a:normAutofit fontScale="90000"/>
          </a:bodyPr>
          <a:lstStyle/>
          <a:p>
            <a:r>
              <a:rPr lang="en-US" dirty="0"/>
              <a:t>Tax Planning strategies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2528F00-A5AA-4971-8767-7EE896DCAA49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913774" y="1691640"/>
            <a:ext cx="5182226" cy="3029216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cap="none" dirty="0"/>
              <a:t>Effective tax planning reduces the tax liability or defers them increasing the cash available for investment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cap="none" dirty="0"/>
              <a:t>Takes advantage of changes in taxation across different activities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cap="none" dirty="0"/>
              <a:t>For example,  shifting  from traditional investment to alternatives investment vehicles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endParaRPr lang="en-US" sz="2000" cap="non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C908FE-3076-472E-B854-ACEE4DD831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40830" y="1131569"/>
            <a:ext cx="4633149" cy="411482"/>
          </a:xfrm>
        </p:spPr>
        <p:txBody>
          <a:bodyPr/>
          <a:lstStyle/>
          <a:p>
            <a:r>
              <a:rPr lang="en-US" sz="2400" cap="none" dirty="0"/>
              <a:t>Implicit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cap="none" dirty="0"/>
              <a:t>Taxes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80416A9-6993-4F2D-8B65-6BEBC938109D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6522283" y="1691640"/>
            <a:ext cx="4751696" cy="3029216"/>
          </a:xfrm>
        </p:spPr>
        <p:txBody>
          <a:bodyPr>
            <a:normAutofit fontScale="85000" lnSpcReduction="20000"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400" cap="none" dirty="0"/>
              <a:t>Implicit taxes is the effect  of taxes on an investment asset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400" cap="none" dirty="0"/>
              <a:t> Leads to reduction in the return on a tax-favored investment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400" cap="none" dirty="0"/>
              <a:t>If an asset is tax preferred, its price will be higher to reflect that attribute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400" cap="none" dirty="0"/>
              <a:t>Common example is the yield on the municipal bond</a:t>
            </a:r>
          </a:p>
          <a:p>
            <a:pPr algn="l"/>
            <a:endParaRPr lang="en-US" sz="2000" cap="none" dirty="0">
              <a:effectLst/>
            </a:endParaRP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8639D005-63E4-4E2A-B162-A7C4F01BEF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rot="10800000" flipV="1">
            <a:off x="913774" y="982980"/>
            <a:ext cx="5182226" cy="560070"/>
          </a:xfrm>
        </p:spPr>
        <p:txBody>
          <a:bodyPr/>
          <a:lstStyle/>
          <a:p>
            <a:r>
              <a:rPr lang="en-US" sz="2400" cap="none" dirty="0"/>
              <a:t>Conversion Strategy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2D72F8-2F2B-47D8-A200-390AAFB93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702" y="4618784"/>
            <a:ext cx="3870251" cy="1600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389E70-A2C5-48C4-B4F3-CFF0F29FD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048" y="4618784"/>
            <a:ext cx="3870249" cy="149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768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92B0D-CB18-4035-96B3-FC09BA459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609600"/>
            <a:ext cx="4413137" cy="591879"/>
          </a:xfrm>
        </p:spPr>
        <p:txBody>
          <a:bodyPr>
            <a:normAutofit/>
          </a:bodyPr>
          <a:lstStyle/>
          <a:p>
            <a:r>
              <a:rPr lang="en-US" sz="3600" dirty="0"/>
              <a:t>Form 1040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FE95AF6-0F38-48AF-A4AE-29EFE779CC0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592727" y="609600"/>
            <a:ext cx="4587262" cy="5334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5AC52-3343-4D37-A0FF-0AE6B208D5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74" y="2041452"/>
            <a:ext cx="3935689" cy="1116418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u="sng" dirty="0"/>
              <a:t>Form1040</a:t>
            </a:r>
            <a:r>
              <a:rPr lang="en-US" dirty="0"/>
              <a:t>- </a:t>
            </a:r>
            <a:r>
              <a:rPr lang="en-US" sz="2000" cap="none" dirty="0"/>
              <a:t>A mandatory form for U.S. taxpayers to file an annual income tax return</a:t>
            </a:r>
          </a:p>
        </p:txBody>
      </p:sp>
    </p:spTree>
    <p:extLst>
      <p:ext uri="{BB962C8B-B14F-4D97-AF65-F5344CB8AC3E}">
        <p14:creationId xmlns:p14="http://schemas.microsoft.com/office/powerpoint/2010/main" val="704164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92B0D-CB18-4035-96B3-FC09BA459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609600"/>
            <a:ext cx="4413137" cy="591879"/>
          </a:xfrm>
        </p:spPr>
        <p:txBody>
          <a:bodyPr>
            <a:normAutofit/>
          </a:bodyPr>
          <a:lstStyle/>
          <a:p>
            <a:r>
              <a:rPr lang="en-US" sz="3600" dirty="0"/>
              <a:t>Schedule 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5AC52-3343-4D37-A0FF-0AE6B208D5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74" y="2041452"/>
            <a:ext cx="3935689" cy="1116418"/>
          </a:xfrm>
        </p:spPr>
        <p:txBody>
          <a:bodyPr>
            <a:normAutofit/>
          </a:bodyPr>
          <a:lstStyle/>
          <a:p>
            <a:pPr algn="l"/>
            <a:r>
              <a:rPr lang="en-US" b="1" u="sng" dirty="0"/>
              <a:t>Schedule A- </a:t>
            </a:r>
            <a:r>
              <a:rPr lang="en-US" sz="2000" b="1" u="sng" cap="none" dirty="0"/>
              <a:t>A</a:t>
            </a:r>
            <a:r>
              <a:rPr lang="en-US" sz="2000" cap="none" dirty="0"/>
              <a:t>n extension of form 1040 for  itemized deductions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8750B8F-FBD9-4EDD-BB25-9C0FF3B23F2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766851" y="609599"/>
            <a:ext cx="4642423" cy="5280837"/>
          </a:xfrm>
        </p:spPr>
      </p:pic>
    </p:spTree>
    <p:extLst>
      <p:ext uri="{BB962C8B-B14F-4D97-AF65-F5344CB8AC3E}">
        <p14:creationId xmlns:p14="http://schemas.microsoft.com/office/powerpoint/2010/main" val="3386684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D5626C-E529-4BF2-8C3F-0E928014B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784980"/>
          </a:xfrm>
        </p:spPr>
        <p:txBody>
          <a:bodyPr/>
          <a:lstStyle/>
          <a:p>
            <a:r>
              <a:rPr lang="en-US" dirty="0"/>
              <a:t>Itemized Deductions or Standard deduction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750D0-260A-457B-9699-9844B3EF85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871330"/>
            <a:ext cx="5182226" cy="3919869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3000" cap="none" dirty="0"/>
              <a:t>STANDARD: </a:t>
            </a:r>
          </a:p>
          <a:p>
            <a:pPr marL="0" indent="0">
              <a:lnSpc>
                <a:spcPct val="240000"/>
              </a:lnSpc>
              <a:buNone/>
            </a:pPr>
            <a:r>
              <a:rPr lang="en-US" sz="1900" cap="none" dirty="0"/>
              <a:t>A fixed amount of deductions that lowers your taxable income. </a:t>
            </a:r>
          </a:p>
          <a:p>
            <a:pPr marL="457200" indent="-457200">
              <a:lnSpc>
                <a:spcPct val="240000"/>
              </a:lnSpc>
              <a:buFont typeface="+mj-lt"/>
              <a:buAutoNum type="arabicPeriod"/>
            </a:pPr>
            <a:r>
              <a:rPr lang="en-US" sz="1900" cap="none" dirty="0"/>
              <a:t>Home interest $12,000</a:t>
            </a:r>
          </a:p>
          <a:p>
            <a:pPr marL="457200" indent="-457200">
              <a:lnSpc>
                <a:spcPct val="240000"/>
              </a:lnSpc>
              <a:buFont typeface="+mj-lt"/>
              <a:buAutoNum type="arabicPeriod"/>
            </a:pPr>
            <a:r>
              <a:rPr lang="en-US" sz="1900" cap="none" dirty="0"/>
              <a:t>Real estate tax $2,500</a:t>
            </a:r>
          </a:p>
          <a:p>
            <a:pPr marL="457200" indent="-457200">
              <a:lnSpc>
                <a:spcPct val="240000"/>
              </a:lnSpc>
              <a:buFont typeface="+mj-lt"/>
              <a:buAutoNum type="arabicPeriod"/>
            </a:pPr>
            <a:r>
              <a:rPr lang="en-US" sz="1900" cap="none" dirty="0"/>
              <a:t>Charitable contributions $1,800</a:t>
            </a:r>
          </a:p>
          <a:p>
            <a:pPr marL="0" indent="0">
              <a:buNone/>
            </a:pPr>
            <a:endParaRPr lang="en-US" cap="none" dirty="0">
              <a:solidFill>
                <a:schemeClr val="accent2">
                  <a:lumMod val="20000"/>
                  <a:lumOff val="80000"/>
                  <a:alpha val="6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9C22689-2E23-462E-B725-59D6A2630D0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72200" y="1786270"/>
            <a:ext cx="5342860" cy="4359349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3400" cap="none" dirty="0"/>
              <a:t>ITEMIZED: 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en-US" sz="2300" cap="none" dirty="0"/>
              <a:t>Deductions that are made up of a list of eligible expenses</a:t>
            </a:r>
          </a:p>
          <a:p>
            <a:pPr marL="0" indent="0">
              <a:lnSpc>
                <a:spcPct val="240000"/>
              </a:lnSpc>
              <a:buNone/>
            </a:pPr>
            <a:r>
              <a:rPr lang="en-US" sz="2300" cap="none" dirty="0"/>
              <a:t>Non-Deductible expenses includes</a:t>
            </a:r>
          </a:p>
          <a:p>
            <a:pPr marL="457200" indent="-457200">
              <a:lnSpc>
                <a:spcPct val="240000"/>
              </a:lnSpc>
              <a:buFont typeface="+mj-lt"/>
              <a:buAutoNum type="arabicPeriod"/>
            </a:pPr>
            <a:r>
              <a:rPr lang="en-US" sz="2300" cap="none" dirty="0"/>
              <a:t> Personal credit card interest</a:t>
            </a:r>
          </a:p>
          <a:p>
            <a:pPr marL="457200" indent="-457200">
              <a:lnSpc>
                <a:spcPct val="240000"/>
              </a:lnSpc>
              <a:buFont typeface="+mj-lt"/>
              <a:buAutoNum type="arabicPeriod"/>
            </a:pPr>
            <a:r>
              <a:rPr lang="en-US" sz="2300" cap="none" dirty="0"/>
              <a:t>Union dues and Tax preparation fees</a:t>
            </a:r>
          </a:p>
          <a:p>
            <a:pPr marL="457200" indent="-457200">
              <a:lnSpc>
                <a:spcPct val="240000"/>
              </a:lnSpc>
              <a:buFont typeface="+mj-lt"/>
              <a:buAutoNum type="arabicPeriod"/>
            </a:pPr>
            <a:r>
              <a:rPr lang="en-US" sz="2300" cap="none" dirty="0"/>
              <a:t>Moving expenses and Student Loan Interest</a:t>
            </a:r>
          </a:p>
          <a:p>
            <a:endParaRPr lang="en-US" dirty="0"/>
          </a:p>
          <a:p>
            <a:pPr marL="0" indent="0">
              <a:buNone/>
            </a:pPr>
            <a:endParaRPr lang="en-US" cap="none" dirty="0">
              <a:solidFill>
                <a:schemeClr val="accent2">
                  <a:lumMod val="20000"/>
                  <a:lumOff val="80000"/>
                  <a:alpha val="6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568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B404035-EAB9-480A-AC00-3CFFB0578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742450"/>
          </a:xfrm>
        </p:spPr>
        <p:txBody>
          <a:bodyPr/>
          <a:lstStyle/>
          <a:p>
            <a:r>
              <a:rPr lang="en-US" dirty="0"/>
              <a:t>Steps involved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147E24-4E18-4DD7-8050-C6ACF24C47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52354"/>
            <a:ext cx="10363826" cy="4238846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en-US" sz="2400" cap="none" dirty="0"/>
              <a:t>figure out your adjusted gross income (AGI)</a:t>
            </a:r>
          </a:p>
          <a:p>
            <a:pPr marL="914400" lvl="2" indent="0">
              <a:lnSpc>
                <a:spcPct val="250000"/>
              </a:lnSpc>
              <a:buNone/>
            </a:pPr>
            <a:r>
              <a:rPr lang="en-US" sz="2400" cap="none" dirty="0"/>
              <a:t>[gross income – deductions]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en-US" cap="none" dirty="0"/>
              <a:t>Apply the tax rate ( provided by the IRS) to the taxable income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en-US" cap="none" dirty="0"/>
              <a:t>Fill out any other relevant information such as credits</a:t>
            </a:r>
          </a:p>
          <a:p>
            <a:pPr marL="457200" indent="-457200">
              <a:lnSpc>
                <a:spcPct val="250000"/>
              </a:lnSpc>
              <a:buFont typeface="+mj-lt"/>
              <a:buAutoNum type="arabicPeriod"/>
            </a:pPr>
            <a:r>
              <a:rPr lang="en-US" cap="none" dirty="0"/>
              <a:t>Establish a the outstanding tax liability or return.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733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FA556C-FCCF-4A8B-BA7A-E939BCA87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636125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EDF512-0DFE-4607-80E4-5B8152E2750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254642"/>
            <a:ext cx="10363826" cy="5316279"/>
          </a:xfrm>
        </p:spPr>
        <p:txBody>
          <a:bodyPr>
            <a:normAutofit/>
          </a:bodyPr>
          <a:lstStyle/>
          <a:p>
            <a:r>
              <a:rPr lang="en-US" cap="none" dirty="0">
                <a:effectLst/>
              </a:rPr>
              <a:t>Gale, William G., Hilary </a:t>
            </a:r>
            <a:r>
              <a:rPr lang="en-US" cap="none" dirty="0" err="1">
                <a:effectLst/>
              </a:rPr>
              <a:t>Gelfond</a:t>
            </a:r>
            <a:r>
              <a:rPr lang="en-US" cap="none" dirty="0">
                <a:effectLst/>
              </a:rPr>
              <a:t>, Aaron </a:t>
            </a:r>
            <a:r>
              <a:rPr lang="en-US" cap="none" dirty="0" err="1">
                <a:effectLst/>
              </a:rPr>
              <a:t>Krupkin</a:t>
            </a:r>
            <a:r>
              <a:rPr lang="en-US" cap="none" dirty="0">
                <a:effectLst/>
              </a:rPr>
              <a:t>, Mark J. Mazur, And Eric </a:t>
            </a:r>
            <a:r>
              <a:rPr lang="en-US" cap="none" dirty="0" err="1">
                <a:effectLst/>
              </a:rPr>
              <a:t>Toder</a:t>
            </a:r>
            <a:r>
              <a:rPr lang="en-US" cap="none" dirty="0">
                <a:effectLst/>
              </a:rPr>
              <a:t>. 2018.    “Effects Of The Tax Cut And Jobs Act: A Preliminary Analysis.”</a:t>
            </a:r>
          </a:p>
          <a:p>
            <a:r>
              <a:rPr lang="en-US" u="sng" cap="none" dirty="0">
                <a:effectLst/>
                <a:hlinkClick r:id="rId2"/>
              </a:rPr>
              <a:t>Https://Www.Taxnotes.Com/Tax-notes-federal/Tax-policy/Taxation-and-valuation/2019/08/12/29rhn</a:t>
            </a:r>
            <a:endParaRPr lang="en-US" u="sng" cap="none" dirty="0">
              <a:effectLst/>
            </a:endParaRPr>
          </a:p>
          <a:p>
            <a:r>
              <a:rPr lang="en-US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Kennon, J. (2019, July 15). Get To Know The Two Big Categories Of Municipal Bonds. Retrieved August 21, 2020, From </a:t>
            </a:r>
            <a:r>
              <a:rPr lang="en-US" u="sng" cap="none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Https://Www.Thebalance.Com/General-obligation-vs-revenue-municipal-bonds-357926</a:t>
            </a:r>
            <a:endParaRPr lang="en-US" cap="none" dirty="0">
              <a:effectLst/>
            </a:endParaRPr>
          </a:p>
          <a:p>
            <a:r>
              <a:rPr lang="en-US" cap="none" dirty="0" err="1">
                <a:effectLst/>
              </a:rPr>
              <a:t>Lanfeng</a:t>
            </a:r>
            <a:r>
              <a:rPr lang="en-US" cap="none" dirty="0">
                <a:effectLst/>
              </a:rPr>
              <a:t> Kao &amp; Anlin Chen (2011): </a:t>
            </a:r>
            <a:r>
              <a:rPr lang="en-US" i="1" cap="none" dirty="0">
                <a:effectLst/>
              </a:rPr>
              <a:t>Dividend Policy And Elimination Of Double Taxation Of Dividends;</a:t>
            </a:r>
            <a:r>
              <a:rPr lang="en-US" cap="none" dirty="0">
                <a:effectLst/>
              </a:rPr>
              <a:t> Asia-pacific Journal Of Financial Studies.</a:t>
            </a:r>
          </a:p>
          <a:p>
            <a:r>
              <a:rPr lang="en-US" cap="none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Spilker</a:t>
            </a:r>
            <a:r>
              <a:rPr lang="en-US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B. C., </a:t>
            </a:r>
            <a:r>
              <a:rPr lang="en-US" cap="none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Outslay</a:t>
            </a:r>
            <a:r>
              <a:rPr lang="en-US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E., Ayers, B. C., Barrick, J. A., Robinson, J. R., &amp; Worsham, R. G. (2020). </a:t>
            </a:r>
            <a:r>
              <a:rPr lang="en-US" i="1" cap="none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Mcgraw-hill's</a:t>
            </a:r>
            <a:r>
              <a:rPr lang="en-US" i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Taxation Of Individuals</a:t>
            </a:r>
            <a:r>
              <a:rPr lang="en-US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New York, NY: </a:t>
            </a:r>
            <a:r>
              <a:rPr lang="en-US" cap="none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Mcgraw-hill</a:t>
            </a:r>
            <a:r>
              <a:rPr lang="en-US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Education.</a:t>
            </a:r>
          </a:p>
          <a:p>
            <a:endParaRPr lang="en-US" cap="none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787622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4B4B4B"/>
      </a:dk2>
      <a:lt2>
        <a:srgbClr val="B5B5B5"/>
      </a:lt2>
      <a:accent1>
        <a:srgbClr val="9AC43E"/>
      </a:accent1>
      <a:accent2>
        <a:srgbClr val="44BA98"/>
      </a:accent2>
      <a:accent3>
        <a:srgbClr val="43A9D9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892FADA9-420D-4323-A7A4-C1060166525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153</TotalTime>
  <Words>558</Words>
  <Application>Microsoft Office PowerPoint</Application>
  <PresentationFormat>Widescreen</PresentationFormat>
  <Paragraphs>56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Droplet</vt:lpstr>
      <vt:lpstr>2019 Tax Return Information For Mr. &amp; Mrs. Smith</vt:lpstr>
      <vt:lpstr>Investment opportunities</vt:lpstr>
      <vt:lpstr>Municipal Bonds</vt:lpstr>
      <vt:lpstr>Tax Planning strategies</vt:lpstr>
      <vt:lpstr>Form 1040</vt:lpstr>
      <vt:lpstr>Schedule A</vt:lpstr>
      <vt:lpstr>Itemized Deductions or Standard deduction</vt:lpstr>
      <vt:lpstr>Steps involved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254716226303</cp:lastModifiedBy>
  <cp:revision>18</cp:revision>
  <dcterms:created xsi:type="dcterms:W3CDTF">2020-08-29T18:41:42Z</dcterms:created>
  <dcterms:modified xsi:type="dcterms:W3CDTF">2020-08-29T21:21:17Z</dcterms:modified>
</cp:coreProperties>
</file>